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IBM Plex Sans"/>
      <p:regular r:id="rId47"/>
      <p:bold r:id="rId48"/>
      <p:italic r:id="rId49"/>
      <p:boldItalic r:id="rId50"/>
    </p:embeddedFont>
    <p:embeddedFont>
      <p:font typeface="Overpass"/>
      <p:regular r:id="rId51"/>
      <p:bold r:id="rId52"/>
      <p:italic r:id="rId53"/>
      <p:boldItalic r:id="rId54"/>
    </p:embeddedFont>
    <p:embeddedFont>
      <p:font typeface="IBM Plex Mono SemiBold"/>
      <p:regular r:id="rId55"/>
      <p:bold r:id="rId56"/>
      <p:italic r:id="rId57"/>
      <p:boldItalic r:id="rId58"/>
    </p:embeddedFont>
    <p:embeddedFont>
      <p:font typeface="Overpass SemiBold"/>
      <p:regular r:id="rId59"/>
      <p:bold r:id="rId60"/>
      <p:italic r:id="rId61"/>
      <p:boldItalic r:id="rId62"/>
    </p:embeddedFont>
    <p:embeddedFont>
      <p:font typeface="IBM Plex Mono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IBMPlexSans-bold.fntdata"/><Relationship Id="rId47" Type="http://schemas.openxmlformats.org/officeDocument/2006/relationships/font" Target="fonts/IBMPlexSans-regular.fntdata"/><Relationship Id="rId49" Type="http://schemas.openxmlformats.org/officeDocument/2006/relationships/font" Target="fonts/IBMPlex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verpassSemiBold-boldItalic.fntdata"/><Relationship Id="rId61" Type="http://schemas.openxmlformats.org/officeDocument/2006/relationships/font" Target="fonts/OverpassSemiBold-italic.fntdata"/><Relationship Id="rId20" Type="http://schemas.openxmlformats.org/officeDocument/2006/relationships/slide" Target="slides/slide15.xml"/><Relationship Id="rId64" Type="http://schemas.openxmlformats.org/officeDocument/2006/relationships/font" Target="fonts/IBMPlexMono-bold.fntdata"/><Relationship Id="rId63" Type="http://schemas.openxmlformats.org/officeDocument/2006/relationships/font" Target="fonts/IBMPlexMono-regular.fntdata"/><Relationship Id="rId22" Type="http://schemas.openxmlformats.org/officeDocument/2006/relationships/slide" Target="slides/slide17.xml"/><Relationship Id="rId66" Type="http://schemas.openxmlformats.org/officeDocument/2006/relationships/font" Target="fonts/IBMPlexMono-boldItalic.fntdata"/><Relationship Id="rId21" Type="http://schemas.openxmlformats.org/officeDocument/2006/relationships/slide" Target="slides/slide16.xml"/><Relationship Id="rId65" Type="http://schemas.openxmlformats.org/officeDocument/2006/relationships/font" Target="fonts/IBMPlexMon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verpassSemiBo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verpass-regular.fntdata"/><Relationship Id="rId50" Type="http://schemas.openxmlformats.org/officeDocument/2006/relationships/font" Target="fonts/IBMPlexSans-boldItalic.fntdata"/><Relationship Id="rId53" Type="http://schemas.openxmlformats.org/officeDocument/2006/relationships/font" Target="fonts/Overpass-italic.fntdata"/><Relationship Id="rId52" Type="http://schemas.openxmlformats.org/officeDocument/2006/relationships/font" Target="fonts/Overpass-bold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Overpass-bold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SemiBold-italic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.fntdata"/><Relationship Id="rId15" Type="http://schemas.openxmlformats.org/officeDocument/2006/relationships/slide" Target="slides/slide10.xml"/><Relationship Id="rId59" Type="http://schemas.openxmlformats.org/officeDocument/2006/relationships/font" Target="fonts/OverpassSemiBold-regular.fntdata"/><Relationship Id="rId14" Type="http://schemas.openxmlformats.org/officeDocument/2006/relationships/slide" Target="slides/slide9.xml"/><Relationship Id="rId58" Type="http://schemas.openxmlformats.org/officeDocument/2006/relationships/font" Target="fonts/IBMPlexMono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855d5c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855d5c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381c182df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381c182df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381c182df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381c182df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381c182d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381c182d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381c182df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381c182df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381c182df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381c182df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381c182df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381c182df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381c182d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381c182d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381c182df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e381c182df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381c182df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381c182df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381c182df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381c182df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381c182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381c182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381c182df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381c182df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381c182df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381c182df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381c182d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381c182d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381c182df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381c182df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81c182df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81c182df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381c182d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381c182d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381c182df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381c182df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e381c182d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e381c182d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381c182df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381c182df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e381c182df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e381c182df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381c182d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381c182d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381c182df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e381c182df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381c182d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381c182d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e381c182df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e381c182df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381c182df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e381c182df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e381c182df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e381c182df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381c182df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e381c182df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855d5c306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855d5c306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4855d5c306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4855d5c306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855d5c306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4855d5c306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0e1a2473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0e1a2473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381c182d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381c182d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02946d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602946d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381c182df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381c182df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381c182d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381c182d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602946da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602946da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e381c182d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e381c182d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381c182d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381c182d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381c182d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e381c182d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◻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824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8.jpg"/><Relationship Id="rId2" Type="http://schemas.openxmlformats.org/officeDocument/2006/relationships/hyperlink" Target="mailto:hi@sikalabs.com" TargetMode="External"/><Relationship Id="rId3" Type="http://schemas.openxmlformats.org/officeDocument/2006/relationships/hyperlink" Target="https://sikalabs.com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BFB0"/>
              </a:buClr>
              <a:buSzPts val="1800"/>
              <a:buFont typeface="IBM Plex Sans"/>
              <a:buChar char="■"/>
              <a:defRPr sz="18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◻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6149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SikaLabs s.r.o.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/>
              </a:rPr>
              <a:t>hi@sikalabs.com</a:t>
            </a: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sikalabs.com</a:t>
            </a:r>
            <a:endParaRPr b="1" sz="1200">
              <a:solidFill>
                <a:srgbClr val="E1E1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thanos-io/thano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311700" y="3023225"/>
            <a:ext cx="8520600" cy="16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Ondřej Šika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Freelance &amp; SikaLabs s.r.o.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@ondrejsika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chemeClr val="lt1"/>
                </a:solidFill>
              </a:rPr>
              <a:t>/in/ondrejsika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KCD CZSK 2024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Praha</a:t>
            </a:r>
            <a:r>
              <a:rPr lang="en" sz="1100">
                <a:solidFill>
                  <a:srgbClr val="FFFFFF"/>
                </a:solidFill>
              </a:rPr>
              <a:t>, 7. 6. 2024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425" y="970776"/>
            <a:ext cx="2804997" cy="27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3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0" y="309725"/>
            <a:ext cx="8520600" cy="24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Úvod do </a:t>
            </a:r>
            <a:r>
              <a:rPr lang="en" sz="4100">
                <a:solidFill>
                  <a:schemeClr val="lt1"/>
                </a:solidFill>
              </a:rPr>
              <a:t>monitoringu</a:t>
            </a:r>
            <a:endParaRPr sz="4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lt1"/>
                </a:solidFill>
              </a:rPr>
              <a:t>pomocí </a:t>
            </a:r>
            <a:r>
              <a:rPr lang="en" sz="4100">
                <a:solidFill>
                  <a:schemeClr val="lt1"/>
                </a:solidFill>
              </a:rPr>
              <a:t>Promethe</a:t>
            </a:r>
            <a:r>
              <a:rPr lang="en" sz="4100">
                <a:solidFill>
                  <a:schemeClr val="lt1"/>
                </a:solidFill>
              </a:rPr>
              <a:t>a</a:t>
            </a:r>
            <a:endParaRPr sz="4100">
              <a:solidFill>
                <a:schemeClr val="lt1"/>
              </a:solidFill>
            </a:endParaRPr>
          </a:p>
        </p:txBody>
      </p:sp>
      <p:pic>
        <p:nvPicPr>
          <p:cNvPr id="105" name="Google Shape;10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1863" y="2001050"/>
            <a:ext cx="450125" cy="4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218" y="2544175"/>
            <a:ext cx="209775" cy="1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7275" y="3360175"/>
            <a:ext cx="209775" cy="21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3737" y="3152020"/>
            <a:ext cx="635226" cy="63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2025" y="3819875"/>
            <a:ext cx="63525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750" y="2056439"/>
            <a:ext cx="635250" cy="61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38" y="152400"/>
            <a:ext cx="80605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Service Discovery</a:t>
            </a:r>
            <a:endParaRPr b="1"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Prometheus podporuje jak statickou definici monitoring targetu, tak i dynamickou pomocí service discovery</a:t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Prometheus může </a:t>
            </a:r>
            <a:r>
              <a:rPr lang="en" sz="1800">
                <a:solidFill>
                  <a:schemeClr val="hlink"/>
                </a:solidFill>
              </a:rPr>
              <a:t>načítat</a:t>
            </a:r>
            <a:r>
              <a:rPr lang="en" sz="1800">
                <a:solidFill>
                  <a:schemeClr val="hlink"/>
                </a:solidFill>
              </a:rPr>
              <a:t> zdroje z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Kubernetes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Hashicorp Consul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DNS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Azure, AWS, …</a:t>
            </a:r>
            <a:endParaRPr sz="1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763" y="193200"/>
            <a:ext cx="7274474" cy="44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Sběr metrik</a:t>
            </a:r>
            <a:endParaRPr b="1"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/metrics endpoint</a:t>
            </a:r>
            <a:endParaRPr/>
          </a:p>
        </p:txBody>
      </p:sp>
      <p:sp>
        <p:nvSpPr>
          <p:cNvPr id="199" name="Google Shape;199;p39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stahuje metriky z /metrics </a:t>
            </a:r>
            <a:r>
              <a:rPr lang="en" sz="1800">
                <a:solidFill>
                  <a:schemeClr val="hlink"/>
                </a:solidFill>
              </a:rPr>
              <a:t>endpointu</a:t>
            </a:r>
            <a:r>
              <a:rPr lang="en" sz="1800">
                <a:solidFill>
                  <a:schemeClr val="hlink"/>
                </a:solidFill>
              </a:rPr>
              <a:t> pomocí HTTP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Implementace</a:t>
            </a:r>
            <a:r>
              <a:rPr lang="en" sz="1800">
                <a:solidFill>
                  <a:schemeClr val="hlink"/>
                </a:solidFill>
              </a:rPr>
              <a:t> v aplikaci může být pomocí Prometheus knihovny </a:t>
            </a:r>
            <a:br>
              <a:rPr lang="en" sz="1800">
                <a:solidFill>
                  <a:schemeClr val="hlink"/>
                </a:solidFill>
              </a:rPr>
            </a:br>
            <a:r>
              <a:rPr lang="en" sz="1800">
                <a:solidFill>
                  <a:schemeClr val="hlink"/>
                </a:solidFill>
              </a:rPr>
              <a:t>nebo i vlastní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Mnoho aplikací má nativní podporu /metrics </a:t>
            </a:r>
            <a:r>
              <a:rPr lang="en" sz="1800">
                <a:solidFill>
                  <a:schemeClr val="hlink"/>
                </a:solidFill>
              </a:rPr>
              <a:t>endpointu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Můžete </a:t>
            </a:r>
            <a:r>
              <a:rPr lang="en" sz="1800">
                <a:solidFill>
                  <a:schemeClr val="hlink"/>
                </a:solidFill>
              </a:rPr>
              <a:t>jednoduše</a:t>
            </a:r>
            <a:r>
              <a:rPr lang="en" sz="1800">
                <a:solidFill>
                  <a:schemeClr val="hlink"/>
                </a:solidFill>
              </a:rPr>
              <a:t> integrovat do Vaší aplikace</a:t>
            </a:r>
            <a:endParaRPr sz="1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 Exportery</a:t>
            </a:r>
            <a:endParaRPr/>
          </a:p>
        </p:txBody>
      </p:sp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používá exportery pro sběr metrik z míst,</a:t>
            </a:r>
            <a:br>
              <a:rPr lang="en" sz="1800">
                <a:solidFill>
                  <a:schemeClr val="hlink"/>
                </a:solidFill>
              </a:rPr>
            </a:br>
            <a:r>
              <a:rPr lang="en" sz="1800">
                <a:solidFill>
                  <a:schemeClr val="hlink"/>
                </a:solidFill>
              </a:rPr>
              <a:t>kde není nativní integrace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node_exporter - Metriky z VMs</a:t>
            </a:r>
            <a:endParaRPr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blackbox_exporter - HTTP status, DNS status, …</a:t>
            </a:r>
            <a:endParaRPr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postgres_exporter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294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PromQL</a:t>
            </a:r>
            <a:endParaRPr b="1"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má velmi mocný dotazovací jazyk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Vlastnosti PromQL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Query Time Series Data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Label-Based Selection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Rich Set of Operators</a:t>
            </a:r>
            <a:r>
              <a:rPr lang="en">
                <a:solidFill>
                  <a:schemeClr val="hlink"/>
                </a:solidFill>
              </a:rPr>
              <a:t>, </a:t>
            </a:r>
            <a:r>
              <a:rPr lang="en" sz="1800">
                <a:solidFill>
                  <a:schemeClr val="hlink"/>
                </a:solidFill>
              </a:rPr>
              <a:t>Aggregation Functions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Rate Calculation, </a:t>
            </a:r>
            <a:r>
              <a:rPr lang="en">
                <a:solidFill>
                  <a:schemeClr val="hlink"/>
                </a:solidFill>
              </a:rPr>
              <a:t>Range Vectors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Join Operations</a:t>
            </a:r>
            <a:r>
              <a:rPr lang="en">
                <a:solidFill>
                  <a:schemeClr val="hlink"/>
                </a:solidFill>
              </a:rPr>
              <a:t>, </a:t>
            </a:r>
            <a:r>
              <a:rPr lang="en" sz="1800">
                <a:solidFill>
                  <a:schemeClr val="hlink"/>
                </a:solidFill>
              </a:rPr>
              <a:t>Offset Modifiers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PromQL</a:t>
            </a:r>
            <a:endParaRPr/>
          </a:p>
        </p:txBody>
      </p:sp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3912075"/>
            <a:ext cx="8496291" cy="6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 Šika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217775" y="929850"/>
            <a:ext cx="48789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Jsem DevOps engineer, architekt, konzultant a školitel z Prahy.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Založil jsem a řídím firmu SikaLabs s.r.o.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Dělám populární školení, kde své znalosti předávám tak, abyste si mohli vše udělat sami a bez zbytečných přešlapů a slepých cest.</a:t>
            </a:r>
            <a:endParaRPr sz="2000"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829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Alerting</a:t>
            </a:r>
            <a:endParaRPr b="1" sz="6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Alerting</a:t>
            </a:r>
            <a:endParaRPr/>
          </a:p>
        </p:txBody>
      </p:sp>
      <p:sp>
        <p:nvSpPr>
          <p:cNvPr id="240" name="Google Shape;240;p46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sleduje předdefinované </a:t>
            </a:r>
            <a:r>
              <a:rPr lang="en" sz="1800">
                <a:solidFill>
                  <a:schemeClr val="hlink"/>
                </a:solidFill>
              </a:rPr>
              <a:t>queries a vyhodnocuje alerty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Alerty posílá pouze do Alert Manageru</a:t>
            </a:r>
            <a:endParaRPr>
              <a:solidFill>
                <a:schemeClr val="hlink"/>
              </a:solidFill>
            </a:endParaRPr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847" y="2169503"/>
            <a:ext cx="5510299" cy="21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838"/>
            <a:ext cx="8839204" cy="461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Alert Manager</a:t>
            </a:r>
            <a:endParaRPr b="1" sz="6000"/>
          </a:p>
        </p:txBody>
      </p:sp>
      <p:pic>
        <p:nvPicPr>
          <p:cNvPr id="253" name="Google Shape;25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9526" y="1386150"/>
            <a:ext cx="2371174" cy="23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Manager</a:t>
            </a:r>
            <a:endParaRPr/>
          </a:p>
        </p:txBody>
      </p:sp>
      <p:sp>
        <p:nvSpPr>
          <p:cNvPr id="259" name="Google Shape;259;p49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Posílání</a:t>
            </a:r>
            <a:r>
              <a:rPr lang="en" sz="1800">
                <a:solidFill>
                  <a:schemeClr val="hlink"/>
                </a:solidFill>
              </a:rPr>
              <a:t> notifikací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Routing alertu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komu co poslat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Silencery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Notifikacni kanaly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Email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Slack, Teams,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PagerDuty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…</a:t>
            </a:r>
            <a:endParaRPr>
              <a:solidFill>
                <a:schemeClr val="hlink"/>
              </a:solidFill>
            </a:endParaRPr>
          </a:p>
        </p:txBody>
      </p:sp>
      <p:pic>
        <p:nvPicPr>
          <p:cNvPr id="260" name="Google Shape;2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125" y="1158176"/>
            <a:ext cx="5502850" cy="33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Manager</a:t>
            </a:r>
            <a:endParaRPr/>
          </a:p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Posílání notifikací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Routing alertu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komu co poslat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Silencery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Notifikacni kanaly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Email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Slack, Teams,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PagerDuty</a:t>
            </a:r>
            <a:endParaRPr sz="1800">
              <a:solidFill>
                <a:schemeClr val="hlink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…</a:t>
            </a:r>
            <a:endParaRPr>
              <a:solidFill>
                <a:schemeClr val="hlink"/>
              </a:solidFill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650" y="205250"/>
            <a:ext cx="4142325" cy="16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025" y="1250151"/>
            <a:ext cx="5502850" cy="33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AlertManager</a:t>
            </a:r>
            <a:endParaRPr/>
          </a:p>
        </p:txBody>
      </p:sp>
      <p:pic>
        <p:nvPicPr>
          <p:cNvPr id="274" name="Google Shape;27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87" y="1135512"/>
            <a:ext cx="7230226" cy="28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2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Grafana</a:t>
            </a:r>
            <a:endParaRPr b="1" sz="6000"/>
          </a:p>
        </p:txBody>
      </p:sp>
      <p:pic>
        <p:nvPicPr>
          <p:cNvPr id="281" name="Google Shape;2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726" y="1315225"/>
            <a:ext cx="2513149" cy="25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3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Nástroj na vizualizaci dat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Integrace s Prometheem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Defaultní Kubernetes </a:t>
            </a:r>
            <a:r>
              <a:rPr lang="en" sz="1800">
                <a:solidFill>
                  <a:schemeClr val="hlink"/>
                </a:solidFill>
              </a:rPr>
              <a:t>dashboardy</a:t>
            </a:r>
            <a:br>
              <a:rPr lang="en" sz="1800">
                <a:solidFill>
                  <a:schemeClr val="hlink"/>
                </a:solidFill>
              </a:rPr>
            </a:br>
            <a:r>
              <a:rPr lang="en" sz="1800">
                <a:solidFill>
                  <a:schemeClr val="hlink"/>
                </a:solidFill>
              </a:rPr>
              <a:t>pomocí kube-prometheus-stack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Možnost vlastních dashboardů</a:t>
            </a:r>
            <a:endParaRPr sz="1800">
              <a:solidFill>
                <a:schemeClr val="hlink"/>
              </a:solidFill>
            </a:endParaRPr>
          </a:p>
        </p:txBody>
      </p:sp>
      <p:sp>
        <p:nvSpPr>
          <p:cNvPr id="287" name="Google Shape;287;p5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Grafana</a:t>
            </a:r>
            <a:endParaRPr/>
          </a:p>
        </p:txBody>
      </p:sp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300" y="377500"/>
            <a:ext cx="4699201" cy="418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Moje DevOps školení</a:t>
            </a:r>
            <a:endParaRPr/>
          </a:p>
        </p:txBody>
      </p:sp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311700" y="926900"/>
            <a:ext cx="46086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Dělám populární školení, kde své znalosti předávám tak, abyste si mohli vše udělat sami a bez zbytečných přešlapů a slepých cest.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Docker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Kubernetes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ArgoCD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Prometheus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Otevřené termíny + u Vás ve firmě</a:t>
            </a:r>
            <a:endParaRPr sz="2000"/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800" y="926900"/>
            <a:ext cx="3826625" cy="27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0000"/>
            <a:ext cx="8839204" cy="436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3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Thanos</a:t>
            </a:r>
            <a:endParaRPr b="1" sz="6000"/>
          </a:p>
        </p:txBody>
      </p:sp>
      <p:pic>
        <p:nvPicPr>
          <p:cNvPr id="305" name="Google Shape;3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6115" y="1479341"/>
            <a:ext cx="2583935" cy="24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Thanos</a:t>
            </a:r>
            <a:endParaRPr/>
          </a:p>
        </p:txBody>
      </p:sp>
      <p:sp>
        <p:nvSpPr>
          <p:cNvPr id="311" name="Google Shape;311;p57"/>
          <p:cNvSpPr txBox="1"/>
          <p:nvPr>
            <p:ph idx="1" type="body"/>
          </p:nvPr>
        </p:nvSpPr>
        <p:spPr>
          <a:xfrm>
            <a:off x="311700" y="1250150"/>
            <a:ext cx="83715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Thanos is a set of components that can be composed into a highly available metric system with unlimited storage capacity, which can be added seamlessly on top of existing Prometheus deployments.</a:t>
            </a:r>
            <a:endParaRPr sz="1800">
              <a:solidFill>
                <a:schemeClr val="hlink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hlink"/>
                </a:solidFill>
              </a:rPr>
              <a:t>–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https://github.com/thanos-io/thanos</a:t>
            </a:r>
            <a:r>
              <a:rPr lang="en" sz="1800">
                <a:solidFill>
                  <a:schemeClr val="hlink"/>
                </a:solidFill>
              </a:rPr>
              <a:t> 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Dlouhodobá storage metrik (v S3)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Downsampling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Multi-tenancy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Query Deduplication</a:t>
            </a:r>
            <a:endParaRPr sz="1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Thanos</a:t>
            </a:r>
            <a:endParaRPr/>
          </a:p>
        </p:txBody>
      </p:sp>
      <p:pic>
        <p:nvPicPr>
          <p:cNvPr id="317" name="Google Shape;3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650" y="1036897"/>
            <a:ext cx="1773725" cy="17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8"/>
          <p:cNvSpPr txBox="1"/>
          <p:nvPr>
            <p:ph idx="1" type="body"/>
          </p:nvPr>
        </p:nvSpPr>
        <p:spPr>
          <a:xfrm>
            <a:off x="311700" y="1250150"/>
            <a:ext cx="6435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Prometheus kompatibilní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Dlouhodobá storage metrik (v S3)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Downsampling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Agregace dat z více Prometheus instancí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Dotazy nad více instancemi Promethea </a:t>
            </a:r>
            <a:r>
              <a:rPr lang="en" sz="1800">
                <a:solidFill>
                  <a:schemeClr val="hlink"/>
                </a:solidFill>
              </a:rPr>
              <a:t>zároveň</a:t>
            </a:r>
            <a:endParaRPr sz="18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2288"/>
            <a:ext cx="8839201" cy="387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0"/>
          <p:cNvSpPr txBox="1"/>
          <p:nvPr>
            <p:ph idx="1" type="body"/>
          </p:nvPr>
        </p:nvSpPr>
        <p:spPr>
          <a:xfrm>
            <a:off x="311700" y="1250150"/>
            <a:ext cx="84435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Shrnutí</a:t>
            </a:r>
            <a:endParaRPr b="1" sz="6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Shrnutí</a:t>
            </a:r>
            <a:endParaRPr/>
          </a:p>
        </p:txBody>
      </p:sp>
      <p:sp>
        <p:nvSpPr>
          <p:cNvPr id="335" name="Google Shape;335;p61"/>
          <p:cNvSpPr txBox="1"/>
          <p:nvPr>
            <p:ph idx="1" type="body"/>
          </p:nvPr>
        </p:nvSpPr>
        <p:spPr>
          <a:xfrm>
            <a:off x="311700" y="1250150"/>
            <a:ext cx="84435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Prometheus je moderní monitoringový nástroj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Opensource pod CNCF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Kubernetes native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Jednoduchá </a:t>
            </a:r>
            <a:r>
              <a:rPr lang="en"/>
              <a:t>správa</a:t>
            </a:r>
            <a:r>
              <a:rPr lang="en"/>
              <a:t> a deklarativní konfigurace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Snadná</a:t>
            </a:r>
            <a:r>
              <a:rPr lang="en"/>
              <a:t> integrace v </a:t>
            </a:r>
            <a:r>
              <a:rPr lang="en"/>
              <a:t>aplikacích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Rozsáhlý</a:t>
            </a:r>
            <a:r>
              <a:rPr lang="en"/>
              <a:t> </a:t>
            </a:r>
            <a:r>
              <a:rPr lang="en"/>
              <a:t>ekosystém</a:t>
            </a:r>
            <a:r>
              <a:rPr lang="en"/>
              <a:t> exporteru a </a:t>
            </a:r>
            <a:r>
              <a:rPr lang="en"/>
              <a:t>nativní</a:t>
            </a:r>
            <a:r>
              <a:rPr lang="en"/>
              <a:t> podpory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2"/>
          <p:cNvSpPr txBox="1"/>
          <p:nvPr>
            <p:ph idx="1" type="body"/>
          </p:nvPr>
        </p:nvSpPr>
        <p:spPr>
          <a:xfrm>
            <a:off x="311700" y="1250150"/>
            <a:ext cx="84435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Díky za pozornost</a:t>
            </a:r>
            <a:endParaRPr b="1" sz="7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Otázky?</a:t>
            </a:r>
            <a:endParaRPr b="1" sz="7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Náš</a:t>
            </a:r>
            <a:r>
              <a:rPr lang="en"/>
              <a:t> DevOps Stack</a:t>
            </a:r>
            <a:endParaRPr/>
          </a:p>
        </p:txBody>
      </p:sp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07400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Git, Gitlab, Github - Versioning &amp; 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Gitlab CI, ArgoCD - Continuous Integration, </a:t>
            </a:r>
            <a:r>
              <a:rPr lang="en" sz="1800">
                <a:solidFill>
                  <a:schemeClr val="hlink"/>
                </a:solidFill>
              </a:rPr>
              <a:t>Continuous Deployment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Docker, Kubernetes - Containers &amp; Orchestration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RKE2, </a:t>
            </a:r>
            <a:r>
              <a:rPr lang="en" sz="1800"/>
              <a:t>AKS, EKS - Kubernetes Provisioning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Terraform - Infrastructure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Prometheus</a:t>
            </a:r>
            <a:r>
              <a:rPr lang="en" sz="1800"/>
              <a:t>, Alertmanager</a:t>
            </a:r>
            <a:r>
              <a:rPr b="1" lang="en" sz="1800"/>
              <a:t>, </a:t>
            </a:r>
            <a:r>
              <a:rPr lang="en" sz="1800"/>
              <a:t>Grafana - Observability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Elastic Stack / Loki - Log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</a:t>
            </a:r>
            <a:r>
              <a:rPr lang="en" sz="1800"/>
              <a:t>WS, Azure, DigitalOcean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Proxmox, VMWare, OpenStack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</a:t>
            </a:r>
            <a:r>
              <a:rPr lang="en" sz="3800">
                <a:solidFill>
                  <a:srgbClr val="FFFFFF"/>
                </a:solidFill>
              </a:rPr>
              <a:t>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353" name="Google Shape;3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63" y="152400"/>
            <a:ext cx="480567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2710"/>
            <a:ext cx="1812075" cy="17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8972" y="1682700"/>
            <a:ext cx="1796980" cy="17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474" y="1667707"/>
            <a:ext cx="1812076" cy="1811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075" y="1708517"/>
            <a:ext cx="1796975" cy="1726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000"/>
              <a:t>Prometheus</a:t>
            </a:r>
            <a:endParaRPr b="1" sz="6000"/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625" y="1329776"/>
            <a:ext cx="2804997" cy="27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je Prometheus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1250150"/>
            <a:ext cx="84435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open-source monitoring system with a dimensional data model, flexible query language, efficient time series database and modern alerting approach.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            – </a:t>
            </a:r>
            <a:r>
              <a:rPr lang="en" sz="1800"/>
              <a:t>https://prometheus.io/docs/introduction/overview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Klíčové </a:t>
            </a:r>
            <a:r>
              <a:rPr lang="en"/>
              <a:t>vlastnosti</a:t>
            </a:r>
            <a:r>
              <a:rPr lang="en"/>
              <a:t> Promethea</a:t>
            </a:r>
            <a:endParaRPr/>
          </a:p>
        </p:txBody>
      </p:sp>
      <p:sp>
        <p:nvSpPr>
          <p:cNvPr id="158" name="Google Shape;158;p32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Open Source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Time Series Database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Mocný dotazovací jazyk PromQL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Built-in Alerting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Service Discovery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Integrace s Kubernetes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Pull-Based Metrics Collection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Velký ekosystém exportérů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Vizualizace v Grafaně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Self-Contained Single Binary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OpenSource pod CNCF</a:t>
            </a:r>
            <a:endParaRPr/>
          </a:p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311700" y="1250150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Druhý graduated projekt pod CNCF</a:t>
            </a:r>
            <a:endParaRPr sz="1800"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Původně</a:t>
            </a:r>
            <a:r>
              <a:rPr lang="en" sz="1800">
                <a:solidFill>
                  <a:schemeClr val="hlink"/>
                </a:solidFill>
              </a:rPr>
              <a:t> </a:t>
            </a:r>
            <a:r>
              <a:rPr lang="en" sz="1800">
                <a:solidFill>
                  <a:schemeClr val="hlink"/>
                </a:solidFill>
              </a:rPr>
              <a:t>vyvinutý</a:t>
            </a:r>
            <a:r>
              <a:rPr lang="en" sz="1800">
                <a:solidFill>
                  <a:schemeClr val="hlink"/>
                </a:solidFill>
              </a:rPr>
              <a:t> v SoundCloudu</a:t>
            </a:r>
            <a:endParaRPr sz="1800">
              <a:solidFill>
                <a:schemeClr val="hlink"/>
              </a:solidFill>
            </a:endParaRPr>
          </a:p>
        </p:txBody>
      </p:sp>
      <p:pic>
        <p:nvPicPr>
          <p:cNvPr id="165" name="Google Shape;165;p33"/>
          <p:cNvPicPr preferRelativeResize="0"/>
          <p:nvPr/>
        </p:nvPicPr>
        <p:blipFill rotWithShape="1">
          <a:blip r:embed="rId3">
            <a:alphaModFix/>
          </a:blip>
          <a:srcRect b="60359" l="0" r="0" t="0"/>
          <a:stretch/>
        </p:blipFill>
        <p:spPr>
          <a:xfrm>
            <a:off x="4069500" y="1963675"/>
            <a:ext cx="5074502" cy="2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kaLab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